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  <p:sldMasterId id="2147483772" r:id="rId2"/>
    <p:sldMasterId id="2147483799" r:id="rId3"/>
  </p:sldMasterIdLst>
  <p:sldIdLst>
    <p:sldId id="256" r:id="rId4"/>
    <p:sldId id="261" r:id="rId5"/>
    <p:sldId id="262" r:id="rId6"/>
    <p:sldId id="269" r:id="rId7"/>
    <p:sldId id="257" r:id="rId8"/>
    <p:sldId id="259" r:id="rId9"/>
    <p:sldId id="273" r:id="rId10"/>
    <p:sldId id="274" r:id="rId11"/>
    <p:sldId id="264" r:id="rId12"/>
    <p:sldId id="272" r:id="rId13"/>
    <p:sldId id="265" r:id="rId14"/>
    <p:sldId id="263" r:id="rId15"/>
    <p:sldId id="267" r:id="rId16"/>
    <p:sldId id="268" r:id="rId17"/>
    <p:sldId id="270" r:id="rId18"/>
    <p:sldId id="271" r:id="rId19"/>
    <p:sldId id="266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A22"/>
    <a:srgbClr val="493C4D"/>
    <a:srgbClr val="8527C6"/>
    <a:srgbClr val="B897C2"/>
    <a:srgbClr val="A848C5"/>
    <a:srgbClr val="8F47C6"/>
    <a:srgbClr val="9F8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50B79-19EC-3D43-AA12-90095607AEC2}" v="1358" dt="2022-12-12T13:58:05.250"/>
    <p1510:client id="{8440F43C-6084-01A3-84A4-852C76D6CC92}" v="16" dt="2022-12-11T23:02:27.636"/>
    <p1510:client id="{E0651ED8-A867-A5EA-691E-FB77488C3EF1}" v="10" dt="2022-12-11T23:04:24.678"/>
    <p1510:client id="{EE406D44-231B-E579-0933-56409A56F9F9}" v="184" dt="2022-12-11T22:46:57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21:23:3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1637 24575,'-23'0'0,"-18"0"0,-18 0 0,-12 0 0,-2 0 0,2 0 0,-4 0 0,-2-3 0,-3-1 0,3-5 0,2-5 0,-4 0 0,-2-3 0,0 2 0,4 0 0,6-4 0,4 0 0,1-5 0,1-3 0,5 0 0,3-2 0,3 0 0,1-1 0,0-1 0,-3 0 0,-1-6 0,3-4 0,3-4 0,9-5 0,7-1 0,6-2 0,8-1 0,5 1 0,5 6 0,6 3 0,2 4 0,6-1 0,8-6 0,11-3 0,15-5 0,7 1 0,5 0 0,2 3 0,-3 1 0,-1 3 0,-3 2 0,-4 5 0,0 4 0,3 5 0,1 1 0,2 3 0,0 4 0,1 2 0,5 5 0,5 4 0,5 2 0,3 3 0,1 3 0,-3 2 0,3 0 0,1-1 0,3 0 0,4 0 0,-5 3 0,1 0 0,-5 0 0,7 0 0,7 0 0,9 0 0,4 0 0,-2 0 0,-7 0 0,-5 0 0,-4 0 0,-4 0 0,-1 3 0,-3 3 0,8 3 0,8 5 0,11 1 0,4 0 0,-5-1 0,-9-2 0,-10-5 0,-4-2 0,0 0 0,6 0 0,7 4 0,12 8 0,-42-8 0,0 2 0,6 2 0,0 1 0,2 1 0,-1 1 0,1 1 0,-2 2 0,-4-1 0,-1 1 0,40 16 0,-10-7 0,-4-4 0,0-1 0,4 0 0,1-1 0,4-5 0,-1-2 0,-1-3 0,-5-1 0,-9 1 0,-7 1 0,-6 3 0,0 3 0,7 1 0,4-2 0,-1-1 0,4-6 0,0 0 0,2-3 0,-4 1 0,-8 4 0,-7 3 0,-6 8 0,-9 7 0,-8 11 0,-10 16 0,-7 11 0,-6 13 0,-5 4 0,-3-2 0,-5-5 0,-8-11 0,-10-9 0,-12-6 0,-11-2 0,-14-2 0,-14 1 0,-14-6 0,39-24 0,-1-2 0,1-1 0,-1-1 0,-46 13 0,2-5 0,-3-4 0,42-11 0,-1-1 0,-3 0 0,-2-1 0,-4 1 0,-1-1 0,-5-1 0,-1-1 0,-2-1 0,-3-2 0,-2-1 0,-2-1 0,-2 0 0,-1 0 0,-1 0 0,-1 0 0,0-1 0,0-1 0,2-1 0,0 0 0,4-1 0,2 0 0,4 0 0,3-1 0,5 2 0,1 0 0,5 1 0,2 0 0,3 0 0,1-1 0,-46-3 0,6 0 0,3-3 0,4 0 0,9 1 0,5-3 0,8 0 0,9 1 0,6 1 0,9 2 0,8-1 0,3 0 0,3-3 0,-3-1 0,-2 0 0,-3 0 0,-1 2 0,4 1 0,5 2 0,3 3 0,0 3 0,4 1 0,6 0 0,7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5233" y="1756433"/>
            <a:ext cx="5450400" cy="21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5233" y="4120800"/>
            <a:ext cx="3955200" cy="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252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2304217" y="1853384"/>
            <a:ext cx="7176000" cy="19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3945629" y="3997900"/>
            <a:ext cx="38932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51853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94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851500" y="2031033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647500" y="2031017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851500" y="2711467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7429300" y="2031033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6314100" y="2031017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7429300" y="2711467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851500" y="4093317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647500" y="4093300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851500" y="4773751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7429300" y="4093317"/>
            <a:ext cx="3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6314100" y="4093300"/>
            <a:ext cx="11152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7429300" y="4773751"/>
            <a:ext cx="3115200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8485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858000" y="4609600"/>
            <a:ext cx="6476000" cy="5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858000" y="2324784"/>
            <a:ext cx="64760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8292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960000" y="744867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744384" y="4475267"/>
            <a:ext cx="4802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744384" y="1024467"/>
            <a:ext cx="4802000" cy="3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90041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960000" y="735000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6016035" y="3754200"/>
            <a:ext cx="5056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6016033" y="1725767"/>
            <a:ext cx="5056000" cy="20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48949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3267600" y="3425800"/>
            <a:ext cx="56568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2395000" y="1688633"/>
            <a:ext cx="7402000" cy="17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172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960000" y="1686784"/>
            <a:ext cx="66216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959967" y="3329905"/>
            <a:ext cx="6621600" cy="11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959951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7581667" y="2774584"/>
            <a:ext cx="365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7581600" y="3329883"/>
            <a:ext cx="36508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4766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960000" y="1686800"/>
            <a:ext cx="6862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959984" y="3329884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959984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35958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964900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0"/>
          <p:cNvSpPr/>
          <p:nvPr/>
        </p:nvSpPr>
        <p:spPr>
          <a:xfrm>
            <a:off x="4426257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0"/>
          <p:cNvSpPr/>
          <p:nvPr/>
        </p:nvSpPr>
        <p:spPr>
          <a:xfrm>
            <a:off x="7887632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189327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1189327" y="403085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4645200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4645200" y="403084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8095140" y="3404400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8095140" y="4030883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605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701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64800" y="2525067"/>
            <a:ext cx="5248400" cy="1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64800" y="1402667"/>
            <a:ext cx="216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64800" y="4523867"/>
            <a:ext cx="48696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35271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703600" y="2228405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703600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7395067" y="2206549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7395067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703600" y="4285780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703600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7395067" y="4285796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7395067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05483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676717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676684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5007700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5007709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676717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676684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5007700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500765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8338733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8338735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8338733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833867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939097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366400" y="1301467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366400" y="2169368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851000" y="2819781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851000" y="3687547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4335600" y="4371868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4335600" y="5239633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1296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1264800" y="1263297"/>
            <a:ext cx="57120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1264800" y="2409288"/>
            <a:ext cx="5725200" cy="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1264800" y="3019700"/>
            <a:ext cx="3598400" cy="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264800" y="4681634"/>
            <a:ext cx="8186000" cy="7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37907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67133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5051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371967" y="1427418"/>
            <a:ext cx="2848285" cy="4003183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3043867" y="3955233"/>
            <a:ext cx="2280800" cy="3516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3654008" y="2482821"/>
            <a:ext cx="1060521" cy="834819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101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76CBA-983A-C4EE-BB33-796F1D6E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C7E54-CC43-DEE0-C44C-88D5AF1B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F3AC-4F89-5850-4D3A-F5B554F0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55000-E124-F1E7-D46F-88BC733A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F8A3B-6813-A06B-D16A-9636E10E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0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876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226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585200"/>
            <a:ext cx="10272000" cy="45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333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33" name="Google Shape;33;p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31575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68624-C3E1-3BE2-1DEA-2362AFF96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17EF0-D23C-A055-3FD3-986A4A2C7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2AA6BE-779A-517E-FA7E-6995E5C0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1CB300-7D80-6110-C30D-C38C8751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D09E4-3C61-4324-EF97-1564AD97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9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76CBA-983A-C4EE-BB33-796F1D6E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C7E54-CC43-DEE0-C44C-88D5AF1B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DF3AC-4F89-5850-4D3A-F5B554F0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355000-E124-F1E7-D46F-88BC733A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F8A3B-6813-A06B-D16A-9636E10E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58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8D1D8-121B-4752-404C-7EF9E853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562958-78E1-1ADE-13FA-2C164B2F4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3CFD6-DC41-9310-5A2C-6A8DCBBF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A2703-39C3-EDCE-6318-920921C2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F70AC8-A6D0-CA83-E3EE-ABAF6778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7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FC0CA-2A1B-71EF-0661-7CCA1CB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C7F6C8-A889-27EE-21C9-E950B8741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994DCB-62A1-B039-D81F-556AD2D15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A646A1-6AE3-B3DD-7360-DD04878B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DC53BA-6241-E767-868B-CC0B625D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C864ED-74D5-896F-2F90-32A6D3E3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31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AEA4-7298-4ED7-E6D6-75B87A4C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C490DD-DEB9-2953-CA7D-6EB8DC78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B7434A-DFC7-80E8-70BF-3EF8E399B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6B2951-243A-B2AB-7F6F-C4C4C3DF6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CC60AD-5259-30B3-1FCF-0FEACB28E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DA6301-E546-2C1F-06E8-4F5F0ABF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A4D5017-A591-40D0-EFD5-B3EFC8E3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981648-7EB6-279C-F34E-9A594EB6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9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F95FE-86C7-B026-8038-BDE6E330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C4EBA6-14C3-37FA-85B1-5F8D6C2E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41E5EC-5F1D-A928-C2E3-BA9E5417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D7297B-D369-2A7A-0BD8-6C0B064E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7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E16324-9676-CC7E-DDA5-84634253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E9A2D6-E2EE-9AF0-B24D-69EF35A5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BC24C7-2DC0-1A58-D774-043FEEE0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12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9E12A-32C9-5935-EE53-FE46AEC7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05111-F6A0-D1FC-E2B2-FF0484B5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0F60B7-C621-F1A0-73E3-E879D0418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94F3B-49DD-5F55-CE6C-D30A1878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CBB7C7-62D8-85CC-0874-D65EE3FF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BF1799-B792-4A92-F001-15E580B1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35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70FE9-9A4C-06EF-D149-1573FE31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E1D7A4-94F3-51CC-9ABA-1C0BFDFD3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D1018E-7D4F-31C7-96E8-F2F1766DA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AFF48A-BCAD-9E7E-FE2C-CC6A56B9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12/13/22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3715A7-F3A7-6093-1E09-872A1B08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7892A2-D359-1173-219D-1267F47A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8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3DBA8-2D1C-EAD6-0C93-BB803EA8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D225F2-1B2D-163D-C247-5C6F60771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294524-5994-AA9D-7226-D76364F7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6A328-A83F-FD9E-49C1-59D5CD66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257712-CCB9-8AB4-C53B-5C37DFD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9600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61612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532400" y="3287933"/>
            <a:ext cx="39260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6835200" y="3410733"/>
            <a:ext cx="3926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5324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67336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288273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4FD353-155E-9E7F-7AD9-FD7D782CF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CBFD1C-7042-1891-047F-37C669A7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324C8-2727-AE72-8BE7-B3750C1F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186C30-E685-EA41-DE0F-441420AA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F321A-CAC4-2F5E-0179-7A614C13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960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5150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408800" y="2131200"/>
            <a:ext cx="4656000" cy="3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67"/>
            </a:lvl1pPr>
            <a:lvl2pPr marL="1219170" lvl="1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66" name="Google Shape;66;p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543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264800" y="1619733"/>
            <a:ext cx="7844800" cy="3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5888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5917200" y="1761467"/>
            <a:ext cx="48236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5917200" y="2911467"/>
            <a:ext cx="48236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3875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789933" y="1656700"/>
            <a:ext cx="3894400" cy="3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0290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8216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975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6608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7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382DC9-9B08-AE20-9C0C-2417BF2E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670A5-BF13-10FB-5E19-34E450421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F4A71C-7ECE-65E8-DC5D-2BB44E347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D76E-A2C5-7A40-B3B8-93D254718F6E}" type="datetimeFigureOut">
              <a:rPr lang="es-ES" smtClean="0"/>
              <a:t>13/12/22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A272B-EFDF-CD65-5FAD-A41C80B72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ED459-43ED-71F5-DE0C-B054A2970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472C0-16D7-5147-8FF4-0437B7BF4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7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B43C48-DEF0-E1BB-A780-F89C3CBE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1754DE-EF4F-3AC4-C6AF-AF98851FE21D}"/>
              </a:ext>
            </a:extLst>
          </p:cNvPr>
          <p:cNvSpPr txBox="1"/>
          <p:nvPr/>
        </p:nvSpPr>
        <p:spPr>
          <a:xfrm>
            <a:off x="8134376" y="413564"/>
            <a:ext cx="388323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>
                <a:solidFill>
                  <a:schemeClr val="bg1"/>
                </a:solidFill>
                <a:latin typeface="+mj-lt"/>
              </a:rPr>
              <a:t>IPS</a:t>
            </a:r>
          </a:p>
          <a:p>
            <a:r>
              <a:rPr lang="es-ES" sz="4800" b="1">
                <a:solidFill>
                  <a:schemeClr val="bg1"/>
                </a:solidFill>
                <a:latin typeface="+mj-lt"/>
              </a:rPr>
              <a:t>Grupo PL61</a:t>
            </a:r>
          </a:p>
          <a:p>
            <a:endParaRPr lang="es-ES" sz="4800" b="1">
              <a:solidFill>
                <a:schemeClr val="bg1"/>
              </a:solidFill>
            </a:endParaRPr>
          </a:p>
          <a:p>
            <a:r>
              <a:rPr lang="es-ES" sz="2800" b="1">
                <a:solidFill>
                  <a:schemeClr val="bg1"/>
                </a:solidFill>
                <a:latin typeface="+mj-lt"/>
              </a:rPr>
              <a:t>Chen Xin Pan Wang</a:t>
            </a:r>
          </a:p>
          <a:p>
            <a:r>
              <a:rPr lang="es-ES" sz="2800" b="1">
                <a:solidFill>
                  <a:schemeClr val="bg1"/>
                </a:solidFill>
                <a:latin typeface="+mj-lt"/>
              </a:rPr>
              <a:t>Eduardo Blanco Bielsa</a:t>
            </a:r>
          </a:p>
          <a:p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E0EDAA2-08FB-7016-D8F7-54CC1CB93041}"/>
              </a:ext>
            </a:extLst>
          </p:cNvPr>
          <p:cNvCxnSpPr>
            <a:cxnSpLocks/>
          </p:cNvCxnSpPr>
          <p:nvPr/>
        </p:nvCxnSpPr>
        <p:spPr>
          <a:xfrm>
            <a:off x="8229379" y="2522689"/>
            <a:ext cx="3051959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Escuela de Ingeniería Informática - Inicio">
            <a:extLst>
              <a:ext uri="{FF2B5EF4-FFF2-40B4-BE49-F238E27FC236}">
                <a16:creationId xmlns:a16="http://schemas.microsoft.com/office/drawing/2014/main" id="{265C8F8E-E76E-8592-C5B5-F1E25F49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39" y="3971430"/>
            <a:ext cx="3052799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94EB0C3-F0E2-C6DA-359B-37AC6B5C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39" y="5610778"/>
            <a:ext cx="682408" cy="682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E1A70A-9B31-C903-038F-C69B92640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991" y="5610778"/>
            <a:ext cx="687172" cy="695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535498-EE3E-4F5B-B4DD-A4307D672848}"/>
              </a:ext>
            </a:extLst>
          </p:cNvPr>
          <p:cNvSpPr txBox="1"/>
          <p:nvPr/>
        </p:nvSpPr>
        <p:spPr>
          <a:xfrm>
            <a:off x="8955968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err="1">
                <a:solidFill>
                  <a:schemeClr val="bg1"/>
                </a:solidFill>
                <a:latin typeface="+mj-lt"/>
              </a:rPr>
              <a:t>gitblanc</a:t>
            </a:r>
            <a:endParaRPr lang="es-ES" sz="1600" b="1">
              <a:solidFill>
                <a:schemeClr val="bg1"/>
              </a:solidFill>
              <a:latin typeface="+mj-lt"/>
            </a:endParaRPr>
          </a:p>
          <a:p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509F19-8594-51C8-4A73-E96561DAC04C}"/>
              </a:ext>
            </a:extLst>
          </p:cNvPr>
          <p:cNvSpPr txBox="1"/>
          <p:nvPr/>
        </p:nvSpPr>
        <p:spPr>
          <a:xfrm>
            <a:off x="10773274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err="1">
                <a:solidFill>
                  <a:schemeClr val="bg1"/>
                </a:solidFill>
                <a:latin typeface="+mj-lt"/>
              </a:rPr>
              <a:t>iimxinn</a:t>
            </a:r>
            <a:endParaRPr lang="es-ES" sz="1600" b="1">
              <a:solidFill>
                <a:schemeClr val="bg1"/>
              </a:solidFill>
              <a:latin typeface="+mj-lt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727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112735" y="-101413"/>
            <a:ext cx="12413293" cy="7033364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5AC88B-E065-97D8-6F7F-74F00270A6B8}"/>
              </a:ext>
            </a:extLst>
          </p:cNvPr>
          <p:cNvSpPr txBox="1"/>
          <p:nvPr/>
        </p:nvSpPr>
        <p:spPr>
          <a:xfrm>
            <a:off x="912681" y="694267"/>
            <a:ext cx="9890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fue la evolución de nuestro proyecto?</a:t>
            </a:r>
          </a:p>
        </p:txBody>
      </p:sp>
      <p:pic>
        <p:nvPicPr>
          <p:cNvPr id="7" name="Gráfico 6" descr="Flecha lineal: curva ligera contorno">
            <a:extLst>
              <a:ext uri="{FF2B5EF4-FFF2-40B4-BE49-F238E27FC236}">
                <a16:creationId xmlns:a16="http://schemas.microsoft.com/office/drawing/2014/main" id="{1E2B7AC3-98E9-6F97-3E84-2DE47661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3584">
            <a:off x="2991178" y="1853885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A5720F-C1BD-E818-B291-1A72C4486F39}"/>
              </a:ext>
            </a:extLst>
          </p:cNvPr>
          <p:cNvSpPr txBox="1"/>
          <p:nvPr/>
        </p:nvSpPr>
        <p:spPr>
          <a:xfrm>
            <a:off x="3991739" y="2203757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primer sprint fue un poco caos…</a:t>
            </a:r>
          </a:p>
        </p:txBody>
      </p:sp>
      <p:pic>
        <p:nvPicPr>
          <p:cNvPr id="10" name="Gráfico 9" descr="Flecha lineal: curva ligera contorno">
            <a:extLst>
              <a:ext uri="{FF2B5EF4-FFF2-40B4-BE49-F238E27FC236}">
                <a16:creationId xmlns:a16="http://schemas.microsoft.com/office/drawing/2014/main" id="{444D8BA6-FAAB-CD00-0C85-41BFE49B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0870">
            <a:off x="2981202" y="2538829"/>
            <a:ext cx="914400" cy="9144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3C3C34-7B32-E52D-AE99-66340429C333}"/>
              </a:ext>
            </a:extLst>
          </p:cNvPr>
          <p:cNvSpPr txBox="1"/>
          <p:nvPr/>
        </p:nvSpPr>
        <p:spPr>
          <a:xfrm>
            <a:off x="3987470" y="2781190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segundo sprint mejoró bastante…</a:t>
            </a:r>
          </a:p>
        </p:txBody>
      </p:sp>
      <p:pic>
        <p:nvPicPr>
          <p:cNvPr id="5" name="Gráfico 4" descr="Flecha lineal: curva ligera contorno">
            <a:extLst>
              <a:ext uri="{FF2B5EF4-FFF2-40B4-BE49-F238E27FC236}">
                <a16:creationId xmlns:a16="http://schemas.microsoft.com/office/drawing/2014/main" id="{7C2882FA-A360-94FC-D27B-10CB9FFEF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30870">
            <a:off x="2972662" y="3223173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396D66A-F3D0-A9EE-69BC-F65499FC0FD7}"/>
              </a:ext>
            </a:extLst>
          </p:cNvPr>
          <p:cNvSpPr txBox="1"/>
          <p:nvPr/>
        </p:nvSpPr>
        <p:spPr>
          <a:xfrm>
            <a:off x="3981066" y="3462808"/>
            <a:ext cx="7644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tercer sprint se mantuvo con buen rendimiento…</a:t>
            </a: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7FC370C2-F029-E23E-5510-2754324D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40117">
            <a:off x="4129915" y="4313777"/>
            <a:ext cx="914400" cy="914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96EA973-D6D0-ACB7-932F-25DCDBFBA6F2}"/>
              </a:ext>
            </a:extLst>
          </p:cNvPr>
          <p:cNvSpPr txBox="1"/>
          <p:nvPr/>
        </p:nvSpPr>
        <p:spPr>
          <a:xfrm>
            <a:off x="4939880" y="4686200"/>
            <a:ext cx="764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</a:t>
            </a:r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Owner</a:t>
            </a:r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</a:t>
            </a:r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itchFamily="2" charset="2"/>
              </a:rPr>
              <a:t>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2E897A-1CD4-8C11-31FE-CDC415522BF0}"/>
              </a:ext>
            </a:extLst>
          </p:cNvPr>
          <p:cNvSpPr txBox="1"/>
          <p:nvPr/>
        </p:nvSpPr>
        <p:spPr>
          <a:xfrm>
            <a:off x="5464495" y="5263633"/>
            <a:ext cx="764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eso pensamos…</a:t>
            </a:r>
          </a:p>
        </p:txBody>
      </p:sp>
    </p:spTree>
    <p:extLst>
      <p:ext uri="{BB962C8B-B14F-4D97-AF65-F5344CB8AC3E}">
        <p14:creationId xmlns:p14="http://schemas.microsoft.com/office/powerpoint/2010/main" val="2550483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3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85595" y="-50104"/>
            <a:ext cx="12363189" cy="6958208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912681" y="694267"/>
            <a:ext cx="7216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por dentro? ¿Es un caos?...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F07EE-BA2F-1DFC-1141-2975EABDAD67}"/>
              </a:ext>
            </a:extLst>
          </p:cNvPr>
          <p:cNvSpPr txBox="1"/>
          <p:nvPr/>
        </p:nvSpPr>
        <p:spPr>
          <a:xfrm>
            <a:off x="4845534" y="1658019"/>
            <a:ext cx="5510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Nope</a:t>
            </a:r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 planificamos bien desde el principio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F19E40-0B2C-00C1-E277-58594736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40" y="2734412"/>
            <a:ext cx="1790700" cy="3162300"/>
          </a:xfrm>
          <a:prstGeom prst="rect">
            <a:avLst/>
          </a:prstGeom>
        </p:spPr>
      </p:pic>
      <p:pic>
        <p:nvPicPr>
          <p:cNvPr id="21" name="Gráfico 20" descr="Flecha lineal: curva ligera contorno">
            <a:extLst>
              <a:ext uri="{FF2B5EF4-FFF2-40B4-BE49-F238E27FC236}">
                <a16:creationId xmlns:a16="http://schemas.microsoft.com/office/drawing/2014/main" id="{8507A00C-C336-42FF-5825-C7D4D37D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3584">
            <a:off x="3656847" y="1356804"/>
            <a:ext cx="914400" cy="914400"/>
          </a:xfrm>
          <a:prstGeom prst="rect">
            <a:avLst/>
          </a:prstGeom>
        </p:spPr>
      </p:pic>
      <p:pic>
        <p:nvPicPr>
          <p:cNvPr id="23" name="Gráfico 22" descr="Flecha lineal: curva ligera contorno">
            <a:extLst>
              <a:ext uri="{FF2B5EF4-FFF2-40B4-BE49-F238E27FC236}">
                <a16:creationId xmlns:a16="http://schemas.microsoft.com/office/drawing/2014/main" id="{BD97E87D-3566-6AB4-0127-3E32C7CEB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86416" flipH="1">
            <a:off x="3693241" y="2272029"/>
            <a:ext cx="914400" cy="914400"/>
          </a:xfrm>
          <a:prstGeom prst="rect">
            <a:avLst/>
          </a:prstGeom>
        </p:spPr>
      </p:pic>
      <p:pic>
        <p:nvPicPr>
          <p:cNvPr id="24" name="Gráfico 23" descr="Flecha lineal: curva ligera contorno">
            <a:extLst>
              <a:ext uri="{FF2B5EF4-FFF2-40B4-BE49-F238E27FC236}">
                <a16:creationId xmlns:a16="http://schemas.microsoft.com/office/drawing/2014/main" id="{F10AFCE5-DAB1-82AF-A6F6-487E280E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512185" y="5138448"/>
            <a:ext cx="914400" cy="9144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736AD-0D4E-D386-E715-F953C285AD29}"/>
              </a:ext>
            </a:extLst>
          </p:cNvPr>
          <p:cNvSpPr txBox="1"/>
          <p:nvPr/>
        </p:nvSpPr>
        <p:spPr>
          <a:xfrm>
            <a:off x="4833008" y="4283061"/>
            <a:ext cx="5510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nos acabaron surgiendo problemas muy interesantes…</a:t>
            </a:r>
          </a:p>
        </p:txBody>
      </p:sp>
    </p:spTree>
    <p:extLst>
      <p:ext uri="{BB962C8B-B14F-4D97-AF65-F5344CB8AC3E}">
        <p14:creationId xmlns:p14="http://schemas.microsoft.com/office/powerpoint/2010/main" val="2197257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146" name="Picture 2" descr="imagen">
            <a:extLst>
              <a:ext uri="{FF2B5EF4-FFF2-40B4-BE49-F238E27FC236}">
                <a16:creationId xmlns:a16="http://schemas.microsoft.com/office/drawing/2014/main" id="{28004227-9C3A-89B6-BA72-52451563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38" y="709213"/>
            <a:ext cx="7417716" cy="54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más obvio, ¿qué hicimos con el calendario?</a:t>
            </a:r>
          </a:p>
        </p:txBody>
      </p:sp>
      <p:pic>
        <p:nvPicPr>
          <p:cNvPr id="15" name="Gráfico 14" descr="Flecha lineal: curva ligera contorno">
            <a:extLst>
              <a:ext uri="{FF2B5EF4-FFF2-40B4-BE49-F238E27FC236}">
                <a16:creationId xmlns:a16="http://schemas.microsoft.com/office/drawing/2014/main" id="{D3F0FD0A-E99F-2995-A22C-62DEAF8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6" name="Picture 2" descr="imagen">
            <a:extLst>
              <a:ext uri="{FF2B5EF4-FFF2-40B4-BE49-F238E27FC236}">
                <a16:creationId xmlns:a16="http://schemas.microsoft.com/office/drawing/2014/main" id="{BC982833-EA4F-06CC-A5F0-D04FF28B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38" y="709213"/>
            <a:ext cx="7417716" cy="543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377C1942-3716-4490-D995-B123C67581CC}"/>
                  </a:ext>
                </a:extLst>
              </p14:cNvPr>
              <p14:cNvContentPartPr/>
              <p14:nvPr/>
            </p14:nvContentPartPr>
            <p14:xfrm>
              <a:off x="6001812" y="5643439"/>
              <a:ext cx="2091960" cy="6548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377C1942-3716-4490-D995-B123C6758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2812" y="5634439"/>
                <a:ext cx="2109600" cy="67248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A Teacher's Guide to Google Calendar • TechNotes Blog">
            <a:extLst>
              <a:ext uri="{FF2B5EF4-FFF2-40B4-BE49-F238E27FC236}">
                <a16:creationId xmlns:a16="http://schemas.microsoft.com/office/drawing/2014/main" id="{5099AA7B-CFCE-D610-568C-C55E0754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5" y="4081764"/>
            <a:ext cx="3309870" cy="15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807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Administrador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más obvio, ¿qué hicimos con el calendario?</a:t>
            </a:r>
          </a:p>
        </p:txBody>
      </p:sp>
      <p:pic>
        <p:nvPicPr>
          <p:cNvPr id="15" name="Gráfico 14" descr="Flecha lineal: curva ligera contorno">
            <a:extLst>
              <a:ext uri="{FF2B5EF4-FFF2-40B4-BE49-F238E27FC236}">
                <a16:creationId xmlns:a16="http://schemas.microsoft.com/office/drawing/2014/main" id="{D3F0FD0A-E99F-2995-A22C-62DEAF83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73343">
            <a:off x="3210888" y="2780580"/>
            <a:ext cx="914400" cy="914400"/>
          </a:xfrm>
          <a:prstGeom prst="rect">
            <a:avLst/>
          </a:prstGeom>
        </p:spPr>
      </p:pic>
      <p:pic>
        <p:nvPicPr>
          <p:cNvPr id="13314" name="Picture 2" descr="imagen">
            <a:extLst>
              <a:ext uri="{FF2B5EF4-FFF2-40B4-BE49-F238E27FC236}">
                <a16:creationId xmlns:a16="http://schemas.microsoft.com/office/drawing/2014/main" id="{685C8360-7988-C365-7D71-64AB254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60" y="724943"/>
            <a:ext cx="7418629" cy="54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063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Socio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¿Por qué usamos listas?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94077">
            <a:off x="3213135" y="2206697"/>
            <a:ext cx="914400" cy="914400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6FC2371-011B-6C9C-82E7-00D0882C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893" y="559671"/>
            <a:ext cx="7513121" cy="51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52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E91CAD-D8CB-D9D2-9032-2E441BB2DF33}"/>
              </a:ext>
            </a:extLst>
          </p:cNvPr>
          <p:cNvSpPr txBox="1"/>
          <p:nvPr/>
        </p:nvSpPr>
        <p:spPr>
          <a:xfrm>
            <a:off x="515983" y="555767"/>
            <a:ext cx="32013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Socio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1D41A44-45E9-7C10-3FFB-05FEA20E42CA}"/>
              </a:ext>
            </a:extLst>
          </p:cNvPr>
          <p:cNvCxnSpPr>
            <a:cxnSpLocks/>
          </p:cNvCxnSpPr>
          <p:nvPr/>
        </p:nvCxnSpPr>
        <p:spPr>
          <a:xfrm>
            <a:off x="515983" y="1155760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68EBA6-EE6C-7B67-EEA3-A5904984C675}"/>
              </a:ext>
            </a:extLst>
          </p:cNvPr>
          <p:cNvSpPr txBox="1"/>
          <p:nvPr/>
        </p:nvSpPr>
        <p:spPr>
          <a:xfrm>
            <a:off x="466722" y="1727397"/>
            <a:ext cx="34789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¿Por qué usamos listas?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Gráfico 16" descr="Flecha lineal: curva ligera contorno">
            <a:extLst>
              <a:ext uri="{FF2B5EF4-FFF2-40B4-BE49-F238E27FC236}">
                <a16:creationId xmlns:a16="http://schemas.microsoft.com/office/drawing/2014/main" id="{C75924D0-AB60-0B10-C6D5-BFF3DC6C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34859">
            <a:off x="3159122" y="2140386"/>
            <a:ext cx="914400" cy="914400"/>
          </a:xfrm>
          <a:prstGeom prst="rect">
            <a:avLst/>
          </a:prstGeom>
        </p:spPr>
      </p:pic>
      <p:pic>
        <p:nvPicPr>
          <p:cNvPr id="3" name="Imagen 6">
            <a:extLst>
              <a:ext uri="{FF2B5EF4-FFF2-40B4-BE49-F238E27FC236}">
                <a16:creationId xmlns:a16="http://schemas.microsoft.com/office/drawing/2014/main" id="{A17F9C2D-6DB0-A239-4F38-DE30972D8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551117"/>
            <a:ext cx="7394367" cy="5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5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-112735" y="-101413"/>
            <a:ext cx="12413293" cy="7033364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5AC88B-E065-97D8-6F7F-74F00270A6B8}"/>
              </a:ext>
            </a:extLst>
          </p:cNvPr>
          <p:cNvSpPr txBox="1"/>
          <p:nvPr/>
        </p:nvSpPr>
        <p:spPr>
          <a:xfrm>
            <a:off x="912681" y="694267"/>
            <a:ext cx="9890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que hemos aprendido de IPS?</a:t>
            </a:r>
          </a:p>
          <a:p>
            <a:r>
              <a:rPr lang="es-E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¿Ha servido para algo?</a:t>
            </a:r>
          </a:p>
        </p:txBody>
      </p:sp>
      <p:pic>
        <p:nvPicPr>
          <p:cNvPr id="7" name="Gráfico 6" descr="Flecha lineal: curva ligera contorno">
            <a:extLst>
              <a:ext uri="{FF2B5EF4-FFF2-40B4-BE49-F238E27FC236}">
                <a16:creationId xmlns:a16="http://schemas.microsoft.com/office/drawing/2014/main" id="{1E2B7AC3-98E9-6F97-3E84-2DE47661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3584">
            <a:off x="6423821" y="1830603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A5720F-C1BD-E818-B291-1A72C4486F39}"/>
              </a:ext>
            </a:extLst>
          </p:cNvPr>
          <p:cNvSpPr txBox="1"/>
          <p:nvPr/>
        </p:nvSpPr>
        <p:spPr>
          <a:xfrm>
            <a:off x="7432673" y="2287803"/>
            <a:ext cx="233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Pues sí…</a:t>
            </a:r>
          </a:p>
        </p:txBody>
      </p:sp>
      <p:pic>
        <p:nvPicPr>
          <p:cNvPr id="10" name="Gráfico 9" descr="Flecha lineal: curva ligera contorno">
            <a:extLst>
              <a:ext uri="{FF2B5EF4-FFF2-40B4-BE49-F238E27FC236}">
                <a16:creationId xmlns:a16="http://schemas.microsoft.com/office/drawing/2014/main" id="{444D8BA6-FAAB-CD00-0C85-41BFE49B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39190">
            <a:off x="6516887" y="2602391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ACC3D12-77C4-B7B6-3F39-2268BC39F32B}"/>
              </a:ext>
            </a:extLst>
          </p:cNvPr>
          <p:cNvSpPr txBox="1"/>
          <p:nvPr/>
        </p:nvSpPr>
        <p:spPr>
          <a:xfrm>
            <a:off x="4598018" y="3550764"/>
            <a:ext cx="739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Una curiosa metodología llamada SCRUM </a:t>
            </a:r>
          </a:p>
        </p:txBody>
      </p:sp>
      <p:pic>
        <p:nvPicPr>
          <p:cNvPr id="14" name="Gráfico 13" descr="Flecha lineal: curva ligera contorno">
            <a:extLst>
              <a:ext uri="{FF2B5EF4-FFF2-40B4-BE49-F238E27FC236}">
                <a16:creationId xmlns:a16="http://schemas.microsoft.com/office/drawing/2014/main" id="{89A8A4E4-AE55-5A04-3FEA-A9AA3869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45954">
            <a:off x="5779103" y="4606933"/>
            <a:ext cx="91440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2BCF7E8-BB0F-53CF-2066-9CA9C3604AAE}"/>
              </a:ext>
            </a:extLst>
          </p:cNvPr>
          <p:cNvSpPr txBox="1"/>
          <p:nvPr/>
        </p:nvSpPr>
        <p:spPr>
          <a:xfrm>
            <a:off x="6745829" y="5138285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¿Y esto vale para…?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976C6C-981C-D3A3-A522-DDECCFABAF1E}"/>
              </a:ext>
            </a:extLst>
          </p:cNvPr>
          <p:cNvSpPr txBox="1"/>
          <p:nvPr/>
        </p:nvSpPr>
        <p:spPr>
          <a:xfrm>
            <a:off x="169388" y="2633785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Organización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2B735BC-3963-0ED6-C192-7C95068D0666}"/>
              </a:ext>
            </a:extLst>
          </p:cNvPr>
          <p:cNvSpPr txBox="1"/>
          <p:nvPr/>
        </p:nvSpPr>
        <p:spPr>
          <a:xfrm>
            <a:off x="169388" y="3263901"/>
            <a:ext cx="470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Constancia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E667A4-CFCF-E926-A870-8670C499FFDB}"/>
              </a:ext>
            </a:extLst>
          </p:cNvPr>
          <p:cNvSpPr txBox="1"/>
          <p:nvPr/>
        </p:nvSpPr>
        <p:spPr>
          <a:xfrm>
            <a:off x="169388" y="3858682"/>
            <a:ext cx="470296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- Diseño ágil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B1F31B-2E0D-9C34-8DBC-54FA19017ABD}"/>
              </a:ext>
            </a:extLst>
          </p:cNvPr>
          <p:cNvSpPr txBox="1"/>
          <p:nvPr/>
        </p:nvSpPr>
        <p:spPr>
          <a:xfrm>
            <a:off x="169388" y="4401354"/>
            <a:ext cx="470296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/>
                <a:cs typeface="Aharoni"/>
              </a:rPr>
              <a:t>- Trabajo en equipo</a:t>
            </a:r>
            <a:endParaRPr lang="es-ES" sz="32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0854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6" grpId="0"/>
      <p:bldP spid="18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B43C48-DEF0-E1BB-A780-F89C3CBE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1754DE-EF4F-3AC4-C6AF-AF98851FE21D}"/>
              </a:ext>
            </a:extLst>
          </p:cNvPr>
          <p:cNvSpPr txBox="1"/>
          <p:nvPr/>
        </p:nvSpPr>
        <p:spPr>
          <a:xfrm>
            <a:off x="8134376" y="413564"/>
            <a:ext cx="388323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>
                <a:solidFill>
                  <a:schemeClr val="bg1"/>
                </a:solidFill>
                <a:latin typeface="+mj-lt"/>
              </a:rPr>
              <a:t>IPS</a:t>
            </a:r>
          </a:p>
          <a:p>
            <a:r>
              <a:rPr lang="es-ES" sz="4800" b="1">
                <a:solidFill>
                  <a:schemeClr val="bg1"/>
                </a:solidFill>
                <a:latin typeface="+mj-lt"/>
              </a:rPr>
              <a:t>Grupo PL61</a:t>
            </a:r>
          </a:p>
          <a:p>
            <a:endParaRPr lang="es-ES" sz="4800" b="1">
              <a:solidFill>
                <a:schemeClr val="bg1"/>
              </a:solidFill>
            </a:endParaRPr>
          </a:p>
          <a:p>
            <a:r>
              <a:rPr lang="es-ES" sz="2800" b="1">
                <a:solidFill>
                  <a:schemeClr val="bg1"/>
                </a:solidFill>
                <a:latin typeface="+mj-lt"/>
              </a:rPr>
              <a:t>Chen Xin Pan Wang</a:t>
            </a:r>
          </a:p>
          <a:p>
            <a:r>
              <a:rPr lang="es-ES" sz="2800" b="1">
                <a:solidFill>
                  <a:schemeClr val="bg1"/>
                </a:solidFill>
                <a:latin typeface="+mj-lt"/>
              </a:rPr>
              <a:t>Eduardo Blanco Bielsa</a:t>
            </a:r>
          </a:p>
          <a:p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E0EDAA2-08FB-7016-D8F7-54CC1CB93041}"/>
              </a:ext>
            </a:extLst>
          </p:cNvPr>
          <p:cNvCxnSpPr>
            <a:cxnSpLocks/>
          </p:cNvCxnSpPr>
          <p:nvPr/>
        </p:nvCxnSpPr>
        <p:spPr>
          <a:xfrm>
            <a:off x="8229379" y="2522689"/>
            <a:ext cx="3051959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Escuela de Ingeniería Informática - Inicio">
            <a:extLst>
              <a:ext uri="{FF2B5EF4-FFF2-40B4-BE49-F238E27FC236}">
                <a16:creationId xmlns:a16="http://schemas.microsoft.com/office/drawing/2014/main" id="{265C8F8E-E76E-8592-C5B5-F1E25F49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39" y="3971430"/>
            <a:ext cx="3052799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94EB0C3-F0E2-C6DA-359B-37AC6B5C9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39" y="5610778"/>
            <a:ext cx="682408" cy="682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E1A70A-9B31-C903-038F-C69B92640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991" y="5610778"/>
            <a:ext cx="687172" cy="695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535498-EE3E-4F5B-B4DD-A4307D672848}"/>
              </a:ext>
            </a:extLst>
          </p:cNvPr>
          <p:cNvSpPr txBox="1"/>
          <p:nvPr/>
        </p:nvSpPr>
        <p:spPr>
          <a:xfrm>
            <a:off x="8955968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err="1">
                <a:solidFill>
                  <a:schemeClr val="bg1"/>
                </a:solidFill>
                <a:latin typeface="+mj-lt"/>
              </a:rPr>
              <a:t>gitblanc</a:t>
            </a:r>
            <a:endParaRPr lang="es-ES" sz="1600" b="1">
              <a:solidFill>
                <a:schemeClr val="bg1"/>
              </a:solidFill>
              <a:latin typeface="+mj-lt"/>
            </a:endParaRPr>
          </a:p>
          <a:p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509F19-8594-51C8-4A73-E96561DAC04C}"/>
              </a:ext>
            </a:extLst>
          </p:cNvPr>
          <p:cNvSpPr txBox="1"/>
          <p:nvPr/>
        </p:nvSpPr>
        <p:spPr>
          <a:xfrm>
            <a:off x="10773274" y="5803557"/>
            <a:ext cx="1244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+mj-lt"/>
              </a:rPr>
              <a:t>@</a:t>
            </a:r>
            <a:r>
              <a:rPr lang="es-ES" sz="1600" b="1" err="1">
                <a:solidFill>
                  <a:schemeClr val="bg1"/>
                </a:solidFill>
                <a:latin typeface="+mj-lt"/>
              </a:rPr>
              <a:t>iimxinn</a:t>
            </a:r>
            <a:endParaRPr lang="es-ES" sz="1600" b="1">
              <a:solidFill>
                <a:schemeClr val="bg1"/>
              </a:solidFill>
              <a:latin typeface="+mj-lt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47820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61988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pic>
        <p:nvPicPr>
          <p:cNvPr id="1028" name="Picture 4" descr="Meme Programming | BlageusFree">
            <a:extLst>
              <a:ext uri="{FF2B5EF4-FFF2-40B4-BE49-F238E27FC236}">
                <a16:creationId xmlns:a16="http://schemas.microsoft.com/office/drawing/2014/main" id="{06EB2FDE-2474-2331-A050-1530B270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67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2945751"/>
            <a:ext cx="3201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Java</a:t>
            </a:r>
          </a:p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Hsqldb</a:t>
            </a:r>
            <a:endParaRPr lang="es-E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endParaRPr lang="es-E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79425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34" name="Picture 10" descr="Java sucks though | Bad Acronyms | Know Your Meme">
            <a:extLst>
              <a:ext uri="{FF2B5EF4-FFF2-40B4-BE49-F238E27FC236}">
                <a16:creationId xmlns:a16="http://schemas.microsoft.com/office/drawing/2014/main" id="{7CD1AE93-A306-23C2-497E-F871AE40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57" y="4524525"/>
            <a:ext cx="2139696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10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07324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2945751"/>
            <a:ext cx="3201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Java</a:t>
            </a:r>
          </a:p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Hsqldb</a:t>
            </a:r>
            <a:endParaRPr lang="es-E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endParaRPr lang="es-E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88366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4" name="Picture 2" descr="tecHindustan — In Case of Fire Git Commit Git Push Leave...">
            <a:extLst>
              <a:ext uri="{FF2B5EF4-FFF2-40B4-BE49-F238E27FC236}">
                <a16:creationId xmlns:a16="http://schemas.microsoft.com/office/drawing/2014/main" id="{FD445803-A33A-2FDA-3407-5694B962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1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Github Stack-Overflow Y Code My Code | Programmer Humor Meme on ME.ME">
            <a:extLst>
              <a:ext uri="{FF2B5EF4-FFF2-40B4-BE49-F238E27FC236}">
                <a16:creationId xmlns:a16="http://schemas.microsoft.com/office/drawing/2014/main" id="{B7B867F7-C355-7AC9-06D4-0A9CEA66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15" y="4620156"/>
            <a:ext cx="2239579" cy="194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6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CABEB81-0D78-2B2A-3264-758B84D7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02" y="4589652"/>
            <a:ext cx="3221223" cy="22683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53BBAF-B981-B2AC-468A-3DC45E0BFB2E}"/>
              </a:ext>
            </a:extLst>
          </p:cNvPr>
          <p:cNvSpPr txBox="1"/>
          <p:nvPr/>
        </p:nvSpPr>
        <p:spPr>
          <a:xfrm>
            <a:off x="466722" y="307324"/>
            <a:ext cx="32013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usado?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15BA88-8419-63F5-3FE0-854861BF09C7}"/>
              </a:ext>
            </a:extLst>
          </p:cNvPr>
          <p:cNvSpPr txBox="1"/>
          <p:nvPr/>
        </p:nvSpPr>
        <p:spPr>
          <a:xfrm>
            <a:off x="515983" y="3041565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</a:t>
            </a:r>
            <a:r>
              <a:rPr lang="es-ES" sz="28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Gitflow</a:t>
            </a:r>
            <a:endParaRPr lang="es-E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E8F33E-70E7-DECF-FC53-02C8F71DF6C7}"/>
              </a:ext>
            </a:extLst>
          </p:cNvPr>
          <p:cNvCxnSpPr>
            <a:cxnSpLocks/>
          </p:cNvCxnSpPr>
          <p:nvPr/>
        </p:nvCxnSpPr>
        <p:spPr>
          <a:xfrm>
            <a:off x="515983" y="2688366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848C995-BB73-2C35-62F4-FD930AF3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2" y="-2704"/>
            <a:ext cx="7958667" cy="45888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EF6C18-3365-5FEE-3FF4-05361D7B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25" y="4587903"/>
            <a:ext cx="6501474" cy="2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34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03C69F-7467-D018-FE09-85D782D5845E}"/>
              </a:ext>
            </a:extLst>
          </p:cNvPr>
          <p:cNvSpPr txBox="1"/>
          <p:nvPr/>
        </p:nvSpPr>
        <p:spPr>
          <a:xfrm>
            <a:off x="635338" y="555767"/>
            <a:ext cx="296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Descripción</a:t>
            </a:r>
          </a:p>
        </p:txBody>
      </p:sp>
      <p:pic>
        <p:nvPicPr>
          <p:cNvPr id="2050" name="Picture 2" descr="devRant - A fun community for developers to connect over code, tech &amp; life as a programmer">
            <a:extLst>
              <a:ext uri="{FF2B5EF4-FFF2-40B4-BE49-F238E27FC236}">
                <a16:creationId xmlns:a16="http://schemas.microsoft.com/office/drawing/2014/main" id="{4ACD588D-6BD9-89E2-6186-11AE1E3E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73" y="570271"/>
            <a:ext cx="5688341" cy="57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F74B2B3-D81D-05C1-4E6E-04F972406C59}"/>
              </a:ext>
            </a:extLst>
          </p:cNvPr>
          <p:cNvCxnSpPr>
            <a:cxnSpLocks/>
          </p:cNvCxnSpPr>
          <p:nvPr/>
        </p:nvCxnSpPr>
        <p:spPr>
          <a:xfrm>
            <a:off x="466722" y="141137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2C3BFEE-5DFA-8528-6BD5-7B276EB6D17B}"/>
              </a:ext>
            </a:extLst>
          </p:cNvPr>
          <p:cNvSpPr txBox="1"/>
          <p:nvPr/>
        </p:nvSpPr>
        <p:spPr>
          <a:xfrm>
            <a:off x="232649" y="1944974"/>
            <a:ext cx="366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¿Qué hemos hecho?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AB34E0-7B36-3FCE-2D90-5B34AC2BD280}"/>
              </a:ext>
            </a:extLst>
          </p:cNvPr>
          <p:cNvSpPr txBox="1"/>
          <p:nvPr/>
        </p:nvSpPr>
        <p:spPr>
          <a:xfrm>
            <a:off x="466722" y="3018368"/>
            <a:ext cx="366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Tranquilos, que no nos dedicamos a cotillear </a:t>
            </a:r>
            <a:r>
              <a:rPr lang="es-ES" sz="240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StackOverflow</a:t>
            </a:r>
            <a:r>
              <a:rPr lang="es-ES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AAFE3F-0361-BC5F-E39A-C76C74C6578F}"/>
              </a:ext>
            </a:extLst>
          </p:cNvPr>
          <p:cNvSpPr txBox="1"/>
          <p:nvPr/>
        </p:nvSpPr>
        <p:spPr>
          <a:xfrm>
            <a:off x="720348" y="4479344"/>
            <a:ext cx="3662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Sino lo contrario…</a:t>
            </a:r>
          </a:p>
        </p:txBody>
      </p:sp>
    </p:spTree>
    <p:extLst>
      <p:ext uri="{BB962C8B-B14F-4D97-AF65-F5344CB8AC3E}">
        <p14:creationId xmlns:p14="http://schemas.microsoft.com/office/powerpoint/2010/main" val="103402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929900"/>
            <a:ext cx="2962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Pasemos a la acción…</a:t>
            </a:r>
          </a:p>
        </p:txBody>
      </p:sp>
      <p:pic>
        <p:nvPicPr>
          <p:cNvPr id="4098" name="Picture 2" descr="Introduction to Docker - Cybrary">
            <a:extLst>
              <a:ext uri="{FF2B5EF4-FFF2-40B4-BE49-F238E27FC236}">
                <a16:creationId xmlns:a16="http://schemas.microsoft.com/office/drawing/2014/main" id="{7E5CF9FA-0C2A-66AA-65C8-3CE83AB3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76" y="152400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Cerrar con relleno sólido">
            <a:extLst>
              <a:ext uri="{FF2B5EF4-FFF2-40B4-BE49-F238E27FC236}">
                <a16:creationId xmlns:a16="http://schemas.microsoft.com/office/drawing/2014/main" id="{58D3CFF0-BEE6-0C12-A899-7D4CD8BED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642" y="516466"/>
            <a:ext cx="5825067" cy="582506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515983" y="2350163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Gráfico 7" descr="Flecha lineal: curva ligera contorno">
            <a:extLst>
              <a:ext uri="{FF2B5EF4-FFF2-40B4-BE49-F238E27FC236}">
                <a16:creationId xmlns:a16="http://schemas.microsoft.com/office/drawing/2014/main" id="{449B72C1-81F5-DA66-185F-3896B1FD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866528" flipH="1">
            <a:off x="4896443" y="5097925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FE56BE-0D81-4667-F9D5-FD78BA241D68}"/>
              </a:ext>
            </a:extLst>
          </p:cNvPr>
          <p:cNvSpPr txBox="1"/>
          <p:nvPr/>
        </p:nvSpPr>
        <p:spPr>
          <a:xfrm>
            <a:off x="4603228" y="5938603"/>
            <a:ext cx="440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Nosotros en los </a:t>
            </a:r>
            <a:r>
              <a:rPr lang="es-ES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sprints</a:t>
            </a:r>
            <a:endParaRPr lang="es-ES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132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Administrador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1D6FF8-E531-6EDC-8F86-C23FA29F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43" y="0"/>
            <a:ext cx="7474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20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Socio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35FBAB-D44D-8533-533B-24723F13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21" y="1"/>
            <a:ext cx="6354660" cy="3429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3EC17F1-F591-DE14-0AA1-39D9CCA5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21" y="3429000"/>
            <a:ext cx="6354660" cy="33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23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B74A-F23C-FD70-CBE7-7092802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85126-E485-FAB5-4F8C-93EA47CDAD2D}"/>
              </a:ext>
            </a:extLst>
          </p:cNvPr>
          <p:cNvSpPr txBox="1"/>
          <p:nvPr/>
        </p:nvSpPr>
        <p:spPr>
          <a:xfrm>
            <a:off x="1388533" y="6942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2756863-AA37-8540-6F81-27AB17A36B49}"/>
              </a:ext>
            </a:extLst>
          </p:cNvPr>
          <p:cNvSpPr/>
          <p:nvPr/>
        </p:nvSpPr>
        <p:spPr>
          <a:xfrm>
            <a:off x="0" y="0"/>
            <a:ext cx="4233333" cy="6858000"/>
          </a:xfrm>
          <a:prstGeom prst="rect">
            <a:avLst/>
          </a:prstGeom>
          <a:gradFill flip="none" rotWithShape="1">
            <a:gsLst>
              <a:gs pos="0">
                <a:srgbClr val="211A22"/>
              </a:gs>
              <a:gs pos="100000">
                <a:srgbClr val="8527C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00232-BF03-A0D9-442E-9E82ADB0363D}"/>
              </a:ext>
            </a:extLst>
          </p:cNvPr>
          <p:cNvSpPr txBox="1"/>
          <p:nvPr/>
        </p:nvSpPr>
        <p:spPr>
          <a:xfrm>
            <a:off x="705432" y="650748"/>
            <a:ext cx="296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¿Cómo lo hemos organizado?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0D047D7-D7B6-BCAD-8C3F-2E354FC585A7}"/>
              </a:ext>
            </a:extLst>
          </p:cNvPr>
          <p:cNvCxnSpPr>
            <a:cxnSpLocks/>
          </p:cNvCxnSpPr>
          <p:nvPr/>
        </p:nvCxnSpPr>
        <p:spPr>
          <a:xfrm>
            <a:off x="466722" y="2385789"/>
            <a:ext cx="3201366" cy="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DCFF440-86F2-4A7C-2B44-59ED8890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66" y="0"/>
            <a:ext cx="5386656" cy="6854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B165D8-932F-90DA-D1C9-004C27F48622}"/>
              </a:ext>
            </a:extLst>
          </p:cNvPr>
          <p:cNvSpPr txBox="1"/>
          <p:nvPr/>
        </p:nvSpPr>
        <p:spPr>
          <a:xfrm>
            <a:off x="515983" y="2945751"/>
            <a:ext cx="3201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Administrador</a:t>
            </a:r>
          </a:p>
          <a:p>
            <a:r>
              <a:rPr lang="es-ES" sz="28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$&gt; Socio</a:t>
            </a:r>
          </a:p>
        </p:txBody>
      </p:sp>
    </p:spTree>
    <p:extLst>
      <p:ext uri="{BB962C8B-B14F-4D97-AF65-F5344CB8AC3E}">
        <p14:creationId xmlns:p14="http://schemas.microsoft.com/office/powerpoint/2010/main" val="3954559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to Code Workshop _ by Slidesgo</Template>
  <TotalTime>554</TotalTime>
  <Words>255</Words>
  <Application>Microsoft Macintosh PowerPoint</Application>
  <PresentationFormat>Panorámica</PresentationFormat>
  <Paragraphs>63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31" baseType="lpstr">
      <vt:lpstr>Aharoni</vt:lpstr>
      <vt:lpstr>Arial</vt:lpstr>
      <vt:lpstr>Bebas Neue</vt:lpstr>
      <vt:lpstr>Calibri</vt:lpstr>
      <vt:lpstr>Calibri Light</vt:lpstr>
      <vt:lpstr>Fira Code</vt:lpstr>
      <vt:lpstr>Fira Code Light</vt:lpstr>
      <vt:lpstr>Open Sans</vt:lpstr>
      <vt:lpstr>Oswald</vt:lpstr>
      <vt:lpstr>Proxima Nova</vt:lpstr>
      <vt:lpstr>Roboto Condensed Light</vt:lpstr>
      <vt:lpstr>How to Code Workshop by Slidesgo</vt:lpstr>
      <vt:lpstr>Slidesgo Final Pages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Blanco Bielsa</dc:creator>
  <cp:lastModifiedBy>Eduardo Blanco Bielsa</cp:lastModifiedBy>
  <cp:revision>2</cp:revision>
  <dcterms:created xsi:type="dcterms:W3CDTF">2022-12-07T10:34:42Z</dcterms:created>
  <dcterms:modified xsi:type="dcterms:W3CDTF">2022-12-13T19:21:02Z</dcterms:modified>
</cp:coreProperties>
</file>